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80" r:id="rId2"/>
    <p:sldId id="257" r:id="rId3"/>
    <p:sldId id="274" r:id="rId4"/>
    <p:sldId id="261" r:id="rId5"/>
    <p:sldId id="260" r:id="rId6"/>
    <p:sldId id="275" r:id="rId7"/>
    <p:sldId id="263" r:id="rId8"/>
    <p:sldId id="264" r:id="rId9"/>
    <p:sldId id="256" r:id="rId10"/>
    <p:sldId id="276" r:id="rId11"/>
    <p:sldId id="277" r:id="rId12"/>
    <p:sldId id="278" r:id="rId13"/>
    <p:sldId id="266" r:id="rId14"/>
    <p:sldId id="268" r:id="rId15"/>
    <p:sldId id="279" r:id="rId16"/>
    <p:sldId id="273" r:id="rId17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74"/>
  </p:normalViewPr>
  <p:slideViewPr>
    <p:cSldViewPr snapToGrid="0" snapToObjects="1">
      <p:cViewPr varScale="1">
        <p:scale>
          <a:sx n="78" d="100"/>
          <a:sy n="78" d="100"/>
        </p:scale>
        <p:origin x="1314" y="96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77831712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A3277142-805C-43BA-9DE7-3AB889B2B3A0}" type="slidenum">
              <a:rPr lang="da-DK" smtClean="0"/>
              <a:t>14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80273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559115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A3277142-805C-43BA-9DE7-3AB889B2B3A0}" type="slidenum">
              <a:rPr lang="da-DK" smtClean="0"/>
              <a:t>16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80273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 &amp; und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Titeltekst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Brødtekst, niveau et</a:t>
            </a:r>
          </a:p>
          <a:p>
            <a:pPr lvl="1"/>
            <a:r>
              <a:t>Brødtekst, niveau to</a:t>
            </a:r>
          </a:p>
          <a:p>
            <a:pPr lvl="2"/>
            <a:r>
              <a:t>Brødtekst, niveau tre</a:t>
            </a:r>
          </a:p>
          <a:p>
            <a:pPr lvl="3"/>
            <a:r>
              <a:t>Brødtekst, niveau fire</a:t>
            </a:r>
          </a:p>
          <a:p>
            <a:pPr lvl="4"/>
            <a:r>
              <a:t>Brødtekst, niveau fem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/>
              <a:t>Klik for at redigere i master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a-DK"/>
              <a:t>Klik for at redigere i master</a:t>
            </a:r>
          </a:p>
          <a:p>
            <a:pPr lvl="1" eaLnBrk="1" latinLnBrk="0" hangingPunct="1"/>
            <a:r>
              <a:rPr lang="da-DK"/>
              <a:t>Andet niveau</a:t>
            </a:r>
          </a:p>
          <a:p>
            <a:pPr lvl="2" eaLnBrk="1" latinLnBrk="0" hangingPunct="1"/>
            <a:r>
              <a:rPr lang="da-DK"/>
              <a:t>Tredje niveau</a:t>
            </a:r>
          </a:p>
          <a:p>
            <a:pPr lvl="3" eaLnBrk="1" latinLnBrk="0" hangingPunct="1"/>
            <a:r>
              <a:rPr lang="da-DK"/>
              <a:t>Fjerde niveau</a:t>
            </a:r>
          </a:p>
          <a:p>
            <a:pPr lvl="4" eaLnBrk="1" latinLnBrk="0" hangingPunct="1"/>
            <a:r>
              <a:rPr lang="da-DK"/>
              <a:t>Femte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0240" y="9040143"/>
            <a:ext cx="3034453" cy="519289"/>
          </a:xfrm>
          <a:prstGeom prst="rect">
            <a:avLst/>
          </a:prstGeom>
        </p:spPr>
        <p:txBody>
          <a:bodyPr lIns="130046" tIns="65023" rIns="130046" bIns="65023"/>
          <a:lstStyle/>
          <a:p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93067" y="9040143"/>
            <a:ext cx="4768427" cy="519289"/>
          </a:xfrm>
          <a:prstGeom prst="rect">
            <a:avLst/>
          </a:prstGeom>
        </p:spPr>
        <p:txBody>
          <a:bodyPr lIns="130046" tIns="65023" rIns="130046" bIns="65023"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33158" y="9251950"/>
            <a:ext cx="525785" cy="379591"/>
          </a:xfrm>
        </p:spPr>
        <p:txBody>
          <a:bodyPr/>
          <a:lstStyle/>
          <a:p>
            <a:fld id="{0E117D4C-DEC6-4674-840F-95A26E9DFDB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47015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- centrer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lodr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Titeltekst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"/>
          </p:nvPr>
        </p:nvSpPr>
        <p:spPr>
          <a:xfrm>
            <a:off x="952500" y="4762500"/>
            <a:ext cx="5334000" cy="41021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/>
            </a:lvl1pPr>
            <a:lvl2pPr marL="0" indent="228600" algn="ctr">
              <a:spcBef>
                <a:spcPts val="0"/>
              </a:spcBef>
              <a:buSzTx/>
              <a:buNone/>
              <a:defRPr sz="3200"/>
            </a:lvl2pPr>
            <a:lvl3pPr marL="0" indent="457200" algn="ctr">
              <a:spcBef>
                <a:spcPts val="0"/>
              </a:spcBef>
              <a:buSzTx/>
              <a:buNone/>
              <a:defRPr sz="3200"/>
            </a:lvl3pPr>
            <a:lvl4pPr marL="0" indent="685800" algn="ctr">
              <a:spcBef>
                <a:spcPts val="0"/>
              </a:spcBef>
              <a:buSzTx/>
              <a:buNone/>
              <a:defRPr sz="3200"/>
            </a:lvl4pPr>
            <a:lvl5pPr marL="0" indent="914400" algn="ctr">
              <a:spcBef>
                <a:spcPts val="0"/>
              </a:spcBef>
              <a:buSzTx/>
              <a:buNone/>
              <a:defRPr sz="3200"/>
            </a:lvl5pPr>
          </a:lstStyle>
          <a:p>
            <a:r>
              <a:t>Brødtekst, niveau et</a:t>
            </a:r>
          </a:p>
          <a:p>
            <a:pPr lvl="1"/>
            <a:r>
              <a:t>Brødtekst, niveau to</a:t>
            </a:r>
          </a:p>
          <a:p>
            <a:pPr lvl="2"/>
            <a:r>
              <a:t>Brødtekst, niveau tre</a:t>
            </a:r>
          </a:p>
          <a:p>
            <a:pPr lvl="3"/>
            <a:r>
              <a:t>Brødtekst, niveau fire</a:t>
            </a:r>
          </a:p>
          <a:p>
            <a:pPr lvl="4"/>
            <a:r>
              <a:t>Brødtekst, niveau fem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- øver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&amp; pun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Brødtekst, niveau et</a:t>
            </a:r>
          </a:p>
          <a:p>
            <a:pPr lvl="1"/>
            <a:r>
              <a:t>Brødtekst, niveau to</a:t>
            </a:r>
          </a:p>
          <a:p>
            <a:pPr lvl="2"/>
            <a:r>
              <a:t>Brødtekst, niveau tre</a:t>
            </a:r>
          </a:p>
          <a:p>
            <a:pPr lvl="3"/>
            <a:r>
              <a:t>Brødtekst, niveau fire</a:t>
            </a:r>
          </a:p>
          <a:p>
            <a:pPr lvl="4"/>
            <a:r>
              <a:t>Brødtekst, niveau fem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, punkter &amp;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half" idx="13"/>
          </p:nvPr>
        </p:nvSpPr>
        <p:spPr>
          <a:xfrm>
            <a:off x="6718300" y="26035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Titeltekst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half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Brødtekst, niveau et</a:t>
            </a:r>
          </a:p>
          <a:p>
            <a:pPr lvl="1"/>
            <a:r>
              <a:t>Brødtekst, niveau to</a:t>
            </a:r>
          </a:p>
          <a:p>
            <a:pPr lvl="2"/>
            <a:r>
              <a:t>Brødtekst, niveau tre</a:t>
            </a:r>
          </a:p>
          <a:p>
            <a:pPr lvl="3"/>
            <a:r>
              <a:t>Brødtekst, niveau fire</a:t>
            </a:r>
          </a:p>
          <a:p>
            <a:pPr lvl="4"/>
            <a:r>
              <a:t>Brødtekst, niveau fem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ktte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Brødtekst, niveau et</a:t>
            </a:r>
          </a:p>
          <a:p>
            <a:pPr lvl="1"/>
            <a:r>
              <a:t>Brødtekst, niveau to</a:t>
            </a:r>
          </a:p>
          <a:p>
            <a:pPr lvl="2"/>
            <a:r>
              <a:t>Brødtekst, niveau tre</a:t>
            </a:r>
          </a:p>
          <a:p>
            <a:pPr lvl="3"/>
            <a:r>
              <a:t>Brødtekst, niveau fire</a:t>
            </a:r>
          </a:p>
          <a:p>
            <a:pPr lvl="4"/>
            <a:r>
              <a:t>Brødtekst, niveau fem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3 pr. 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pic" sz="quarter" idx="14"/>
          </p:nvPr>
        </p:nvSpPr>
        <p:spPr>
          <a:xfrm>
            <a:off x="6724518" y="889000"/>
            <a:ext cx="5334001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99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–Jon Hansen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sz="quarter" idx="14"/>
          </p:nvPr>
        </p:nvSpPr>
        <p:spPr>
          <a:xfrm>
            <a:off x="1270000" y="4267200"/>
            <a:ext cx="10464800" cy="6858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r>
              <a:t>“Skriv et citat her”.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Titeltekst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Brødtekst, niveau et</a:t>
            </a:r>
          </a:p>
          <a:p>
            <a:pPr lvl="1"/>
            <a:r>
              <a:t>Brødtekst, niveau to</a:t>
            </a:r>
          </a:p>
          <a:p>
            <a:pPr lvl="2"/>
            <a:r>
              <a:t>Brødtekst, niveau tre</a:t>
            </a:r>
          </a:p>
          <a:p>
            <a:pPr lvl="3"/>
            <a:r>
              <a:t>Brødtekst, niveau fire</a:t>
            </a:r>
          </a:p>
          <a:p>
            <a:pPr lvl="4"/>
            <a:r>
              <a:t>Brødtekst, niveau fem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6311798" y="9251950"/>
            <a:ext cx="368504" cy="3810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800"/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 spd="med"/>
  <p:hf sldNum="0" hdr="0" ftr="0" dt="0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sz="36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hyperlink" Target="https://www.youtube.com/watch?v=tZtp31apql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hyperlink" Target="https://www.google.com/maps/place/Tiroler+Pfadfinderzentrum-Igls/@47.2229224,11.4246943,15.58z/data=!4m15!1m8!3m7!1s0x479d699e5cac788d:0xfb9cca39d2b08e60!2s6080+Igls,+%C3%98strig!3b1!8m2!3d47.23188!4d11.40854!16s%2Fg%2F121qmnr4!3m5!1s0x479d6be2961d5f05:0x94eb4a50371ffa56!8m2!3d47.2227381!4d11.4317386!16s%2Fg%2F11hz181gjk?entry=tt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0000"/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07FCB4-F1A4-450D-A827-D3BAF5CF3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07374290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D764DC-F264-467F-B526-AF1525BCC3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700" y="1766170"/>
            <a:ext cx="10464800" cy="6814159"/>
          </a:xfrm>
        </p:spPr>
        <p:txBody>
          <a:bodyPr>
            <a:noAutofit/>
          </a:bodyPr>
          <a:lstStyle/>
          <a:p>
            <a:pPr algn="l">
              <a:defRPr sz="3000">
                <a:latin typeface="PT Sans"/>
                <a:ea typeface="PT Sans"/>
                <a:cs typeface="PT Sans"/>
                <a:sym typeface="PT Sans"/>
              </a:defRPr>
            </a:pPr>
            <a:r>
              <a:rPr lang="da-DK" sz="2400" dirty="0">
                <a:latin typeface="PT Sans"/>
              </a:rPr>
              <a:t>Mange forskellige typer af ture</a:t>
            </a:r>
            <a:br>
              <a:rPr lang="da-DK" sz="2400" dirty="0">
                <a:latin typeface="PT Sans"/>
              </a:rPr>
            </a:br>
            <a:r>
              <a:rPr lang="da-DK" altLang="da-DK" sz="2400" dirty="0">
                <a:latin typeface="PT Sans"/>
              </a:rPr>
              <a:t>	-Kulturelle ture og oplevelser</a:t>
            </a:r>
            <a:br>
              <a:rPr lang="da-DK" altLang="da-DK" sz="2400" dirty="0">
                <a:latin typeface="PT Sans"/>
              </a:rPr>
            </a:br>
            <a:r>
              <a:rPr lang="da-DK" altLang="da-DK" sz="2400" dirty="0">
                <a:latin typeface="PT Sans"/>
              </a:rPr>
              <a:t>	-Action oplevelser</a:t>
            </a:r>
            <a:br>
              <a:rPr lang="da-DK" altLang="da-DK" sz="2400" dirty="0">
                <a:latin typeface="PT Sans"/>
              </a:rPr>
            </a:br>
            <a:r>
              <a:rPr lang="da-DK" altLang="da-DK" sz="2400" dirty="0">
                <a:latin typeface="PT Sans"/>
              </a:rPr>
              <a:t>	-Kirkebesøg</a:t>
            </a:r>
            <a:br>
              <a:rPr lang="da-DK" altLang="da-DK" sz="2400" dirty="0">
                <a:latin typeface="PT Sans"/>
              </a:rPr>
            </a:br>
            <a:r>
              <a:rPr lang="da-DK" altLang="da-DK" sz="2400" dirty="0">
                <a:latin typeface="PT Sans"/>
              </a:rPr>
              <a:t>	-Kontakt til østrigske spejdergrupper</a:t>
            </a:r>
            <a:br>
              <a:rPr lang="da-DK" altLang="da-DK" sz="2400" dirty="0">
                <a:latin typeface="PT Sans"/>
              </a:rPr>
            </a:br>
            <a:r>
              <a:rPr lang="da-DK" altLang="da-DK" sz="2400" dirty="0">
                <a:latin typeface="PT Sans"/>
              </a:rPr>
              <a:t>	-Lanser See med mulighed for badning</a:t>
            </a:r>
            <a:br>
              <a:rPr lang="da-DK" altLang="da-DK" sz="2400" dirty="0">
                <a:latin typeface="PT Sans"/>
              </a:rPr>
            </a:br>
            <a:r>
              <a:rPr lang="da-DK" sz="2400" dirty="0">
                <a:latin typeface="PT Sans"/>
              </a:rPr>
              <a:t>	-Vandretur i alperne med overnatning i hytte (Være opmærksom på at 	det koster på ledersiden i lejren)</a:t>
            </a:r>
            <a:br>
              <a:rPr lang="da-DK" sz="2400" dirty="0">
                <a:latin typeface="PT Sans"/>
              </a:rPr>
            </a:br>
            <a:r>
              <a:rPr lang="da-DK" sz="2400" dirty="0">
                <a:latin typeface="PT Sans"/>
              </a:rPr>
              <a:t>	-</a:t>
            </a:r>
            <a:r>
              <a:rPr lang="da-DK" sz="2400" dirty="0" err="1"/>
              <a:t>Toptur</a:t>
            </a:r>
            <a:r>
              <a:rPr lang="da-DK" sz="2400" dirty="0"/>
              <a:t> til </a:t>
            </a:r>
            <a:r>
              <a:rPr lang="da-DK" sz="2400" dirty="0" err="1"/>
              <a:t>Patscherkofel</a:t>
            </a:r>
            <a:br>
              <a:rPr lang="da-DK" sz="2400" dirty="0"/>
            </a:br>
            <a:r>
              <a:rPr lang="da-DK" sz="2400" dirty="0"/>
              <a:t>	-Gåtur med udsigt over Europabroen</a:t>
            </a:r>
            <a:br>
              <a:rPr lang="da-DK" sz="2400" dirty="0"/>
            </a:br>
            <a:r>
              <a:rPr lang="da-DK" sz="2400" dirty="0"/>
              <a:t>	-Tur til Innsbruck</a:t>
            </a:r>
            <a:br>
              <a:rPr lang="da-DK" sz="2400" dirty="0"/>
            </a:br>
            <a:r>
              <a:rPr lang="da-DK" sz="2400" dirty="0"/>
              <a:t>	-Alpen Zoo</a:t>
            </a:r>
            <a:br>
              <a:rPr lang="da-DK" sz="2400" dirty="0"/>
            </a:br>
            <a:r>
              <a:rPr lang="da-DK" sz="2400" dirty="0"/>
              <a:t>	-Sølvminen i </a:t>
            </a:r>
            <a:r>
              <a:rPr lang="da-DK" sz="2400" dirty="0" err="1"/>
              <a:t>Schwaz</a:t>
            </a:r>
            <a:br>
              <a:rPr lang="da-DK" sz="2400" dirty="0"/>
            </a:br>
            <a:r>
              <a:rPr lang="da-DK" sz="2400" dirty="0"/>
              <a:t>	-Hall in </a:t>
            </a:r>
            <a:r>
              <a:rPr lang="da-DK" sz="2400" dirty="0" err="1"/>
              <a:t>Tirol</a:t>
            </a:r>
            <a:br>
              <a:rPr lang="da-DK" sz="2400" dirty="0"/>
            </a:br>
            <a:r>
              <a:rPr lang="da-DK" sz="2400" dirty="0"/>
              <a:t>	-</a:t>
            </a:r>
            <a:r>
              <a:rPr lang="da-DK" sz="2400" dirty="0" err="1"/>
              <a:t>Stubaier</a:t>
            </a:r>
            <a:r>
              <a:rPr lang="da-DK" sz="2400" dirty="0"/>
              <a:t>-gletsjer</a:t>
            </a:r>
            <a:br>
              <a:rPr lang="da-DK" sz="2400" dirty="0"/>
            </a:br>
            <a:r>
              <a:rPr lang="da-DK" sz="2400" dirty="0"/>
              <a:t>	-</a:t>
            </a:r>
            <a:r>
              <a:rPr lang="da-DK" sz="2400" dirty="0" err="1"/>
              <a:t>Hochseilgarten</a:t>
            </a:r>
            <a:r>
              <a:rPr lang="da-DK" sz="2400" dirty="0"/>
              <a:t> </a:t>
            </a:r>
            <a:r>
              <a:rPr lang="da-DK" sz="2400" dirty="0" err="1"/>
              <a:t>Waldseil</a:t>
            </a:r>
            <a:br>
              <a:rPr lang="da-DK" sz="2400" dirty="0"/>
            </a:br>
            <a:r>
              <a:rPr lang="da-DK" sz="2400" dirty="0"/>
              <a:t>	-</a:t>
            </a:r>
            <a:r>
              <a:rPr lang="da-DK" sz="2400" dirty="0" err="1">
                <a:hlinkClick r:id="rId2"/>
              </a:rPr>
              <a:t>Rodelbahn</a:t>
            </a:r>
            <a:br>
              <a:rPr lang="da-DK" sz="2400" dirty="0"/>
            </a:br>
            <a:r>
              <a:rPr lang="da-DK" sz="2400" dirty="0"/>
              <a:t>Og meget </a:t>
            </a:r>
            <a:r>
              <a:rPr lang="da-DK" sz="2400" dirty="0" err="1"/>
              <a:t>meget</a:t>
            </a:r>
            <a:r>
              <a:rPr lang="da-DK" sz="2400" dirty="0"/>
              <a:t> andet</a:t>
            </a:r>
            <a:br>
              <a:rPr lang="da-DK" sz="2400" dirty="0"/>
            </a:br>
            <a:endParaRPr lang="da-DK" sz="2400" dirty="0"/>
          </a:p>
        </p:txBody>
      </p:sp>
      <p:sp>
        <p:nvSpPr>
          <p:cNvPr id="3" name="Shape 119">
            <a:extLst>
              <a:ext uri="{FF2B5EF4-FFF2-40B4-BE49-F238E27FC236}">
                <a16:creationId xmlns:a16="http://schemas.microsoft.com/office/drawing/2014/main" id="{D99CF41B-351B-4D64-A140-E518067C652D}"/>
              </a:ext>
            </a:extLst>
          </p:cNvPr>
          <p:cNvSpPr txBox="1">
            <a:spLocks/>
          </p:cNvSpPr>
          <p:nvPr/>
        </p:nvSpPr>
        <p:spPr>
          <a:xfrm>
            <a:off x="901700" y="444500"/>
            <a:ext cx="10776893" cy="14888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t">
            <a:normAutofit/>
          </a:bodyPr>
          <a:lstStyle>
            <a:lvl1pPr marL="0" marR="0" indent="0" algn="l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5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PT Sans"/>
                <a:ea typeface="PT Sans"/>
                <a:cs typeface="PT Sans"/>
                <a:sym typeface="PT Sans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algn="ctr" hangingPunct="1"/>
            <a:r>
              <a:rPr lang="da-DK" sz="6600" dirty="0">
                <a:latin typeface="+mj-lt"/>
              </a:rPr>
              <a:t>Ture</a:t>
            </a: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8E2B98F0-0390-A9CF-23E8-9752B315F5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9232" y="0"/>
            <a:ext cx="2155568" cy="1248742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909311B6-021B-301F-4124-8C55066AB29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59" y="9058504"/>
            <a:ext cx="5321141" cy="57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003742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003087-5097-4E46-B49A-4F8242998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4740" y="795751"/>
            <a:ext cx="10464800" cy="1684402"/>
          </a:xfrm>
        </p:spPr>
        <p:txBody>
          <a:bodyPr/>
          <a:lstStyle/>
          <a:p>
            <a:r>
              <a:rPr lang="da-DK" dirty="0"/>
              <a:t>Lejrform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A57DA251-D4A9-45E2-B946-2B7EB07CAF34}"/>
              </a:ext>
            </a:extLst>
          </p:cNvPr>
          <p:cNvSpPr txBox="1"/>
          <p:nvPr/>
        </p:nvSpPr>
        <p:spPr>
          <a:xfrm>
            <a:off x="1315233" y="3127132"/>
            <a:ext cx="10294307" cy="40421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l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da-DK" altLang="da-DK" sz="4400" dirty="0"/>
              <a:t>Deltagerne sover i telt</a:t>
            </a:r>
          </a:p>
          <a:p>
            <a:pPr algn="l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da-DK" altLang="da-DK" sz="4400" dirty="0"/>
              <a:t> Mad tilberedes på </a:t>
            </a:r>
            <a:r>
              <a:rPr lang="da-DK" altLang="da-DK" sz="4400" dirty="0" err="1"/>
              <a:t>Trangia</a:t>
            </a:r>
            <a:endParaRPr lang="da-DK" altLang="da-DK" sz="4400" dirty="0"/>
          </a:p>
          <a:p>
            <a:pPr algn="l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da-DK" altLang="da-DK" sz="4400" dirty="0"/>
              <a:t> Minimalt lejrudstyr</a:t>
            </a:r>
          </a:p>
          <a:p>
            <a:pPr algn="l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da-DK" altLang="da-DK" sz="4400" dirty="0"/>
              <a:t> lejrpladsen IKKE en </a:t>
            </a:r>
            <a:r>
              <a:rPr lang="da-DK" altLang="da-DK" sz="4400" dirty="0" err="1"/>
              <a:t>standlejr</a:t>
            </a:r>
            <a:endParaRPr lang="da-DK" altLang="da-DK" sz="4400" dirty="0"/>
          </a:p>
          <a:p>
            <a:pPr algn="l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da-DK" altLang="da-DK" sz="4400" dirty="0"/>
              <a:t> Toilet- og badeforhold</a:t>
            </a:r>
          </a:p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a-DK" sz="3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1C4C035E-AFDE-A19B-5454-20C27127BD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9232" y="0"/>
            <a:ext cx="2155568" cy="1248742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95265D89-A342-DCFA-4F71-BFE59366CE1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59" y="9058504"/>
            <a:ext cx="5321141" cy="57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0960009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F60C70-0F11-40ED-83BD-888317321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2318" y="695542"/>
            <a:ext cx="10464800" cy="1145784"/>
          </a:xfrm>
        </p:spPr>
        <p:txBody>
          <a:bodyPr>
            <a:normAutofit fontScale="90000"/>
          </a:bodyPr>
          <a:lstStyle/>
          <a:p>
            <a:r>
              <a:rPr lang="da-DK" dirty="0"/>
              <a:t>Lejrpladsen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CDFC3437-1DDC-4F32-A96A-A99805CF2A29}"/>
              </a:ext>
            </a:extLst>
          </p:cNvPr>
          <p:cNvSpPr txBox="1"/>
          <p:nvPr/>
        </p:nvSpPr>
        <p:spPr>
          <a:xfrm>
            <a:off x="1182318" y="3458533"/>
            <a:ext cx="10464800" cy="398057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algn="l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da-DK" altLang="da-DK" sz="3600" dirty="0"/>
              <a:t> </a:t>
            </a:r>
            <a:r>
              <a:rPr lang="da-DK" altLang="da-DK" sz="3600" dirty="0">
                <a:hlinkClick r:id="rId2"/>
              </a:rPr>
              <a:t>Pladsen</a:t>
            </a:r>
            <a:r>
              <a:rPr lang="da-DK" altLang="da-DK" dirty="0"/>
              <a:t> </a:t>
            </a:r>
          </a:p>
          <a:p>
            <a:pPr algn="l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da-DK" altLang="da-DK" dirty="0"/>
              <a:t>Ligger lige under den olympiske bobbane</a:t>
            </a:r>
          </a:p>
          <a:p>
            <a:pPr algn="l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da-DK" altLang="da-DK" dirty="0"/>
              <a:t> Indrettet på terrasser i ca. 900 meters højde</a:t>
            </a:r>
          </a:p>
          <a:p>
            <a:pPr algn="l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da-DK" altLang="da-DK" dirty="0"/>
              <a:t> Nærmeste store by er Innsbruck – ca. 9 km</a:t>
            </a:r>
          </a:p>
          <a:p>
            <a:pPr algn="l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da-DK" altLang="da-DK" dirty="0"/>
              <a:t> Nærmeste alpebyer er </a:t>
            </a:r>
            <a:r>
              <a:rPr lang="da-DK" altLang="da-DK" dirty="0" err="1"/>
              <a:t>Igls</a:t>
            </a:r>
            <a:r>
              <a:rPr lang="da-DK" altLang="da-DK" dirty="0"/>
              <a:t> og </a:t>
            </a:r>
            <a:r>
              <a:rPr lang="da-DK" altLang="da-DK" dirty="0" err="1"/>
              <a:t>Patsch</a:t>
            </a:r>
            <a:r>
              <a:rPr lang="da-DK" altLang="da-DK" dirty="0"/>
              <a:t> - gåafstand</a:t>
            </a:r>
          </a:p>
          <a:p>
            <a:pPr algn="l"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da-DK" altLang="da-DK" dirty="0"/>
              <a:t> Østrigsk spejdercenter</a:t>
            </a:r>
          </a:p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a-DK" sz="3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E92B2667-4607-B489-78EB-018A5A89D8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9232" y="0"/>
            <a:ext cx="2155568" cy="1248742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470E4AD3-3668-22D8-AD91-7DA858C3DB3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59" y="9058504"/>
            <a:ext cx="5321141" cy="57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059456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Økonomi</a:t>
            </a:r>
          </a:p>
        </p:txBody>
      </p:sp>
      <p:graphicFrame>
        <p:nvGraphicFramePr>
          <p:cNvPr id="6" name="Pladsholder til indhol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8710618"/>
              </p:ext>
            </p:extLst>
          </p:nvPr>
        </p:nvGraphicFramePr>
        <p:xfrm>
          <a:off x="650240" y="2930984"/>
          <a:ext cx="11704320" cy="4219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56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473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7417">
                <a:tc>
                  <a:txBody>
                    <a:bodyPr/>
                    <a:lstStyle/>
                    <a:p>
                      <a:r>
                        <a:rPr lang="da-DK" sz="2600" dirty="0"/>
                        <a:t>Samlet</a:t>
                      </a:r>
                      <a:r>
                        <a:rPr lang="da-DK" sz="2600" baseline="0" dirty="0"/>
                        <a:t> deltagerpris</a:t>
                      </a:r>
                      <a:endParaRPr lang="da-DK" sz="2600" dirty="0"/>
                    </a:p>
                  </a:txBody>
                  <a:tcPr marL="130048" marR="130048" marT="65024" marB="65024"/>
                </a:tc>
                <a:tc>
                  <a:txBody>
                    <a:bodyPr/>
                    <a:lstStyle/>
                    <a:p>
                      <a:r>
                        <a:rPr lang="da-DK" sz="2600" dirty="0"/>
                        <a:t>Ca. 2850 </a:t>
                      </a:r>
                      <a:r>
                        <a:rPr lang="da-DK" sz="2600" dirty="0" err="1"/>
                        <a:t>kr</a:t>
                      </a:r>
                      <a:r>
                        <a:rPr lang="da-DK" sz="2600" dirty="0"/>
                        <a:t>**</a:t>
                      </a:r>
                    </a:p>
                  </a:txBody>
                  <a:tcPr marL="130048" marR="130048" marT="65024" marB="6502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417">
                <a:tc>
                  <a:txBody>
                    <a:bodyPr/>
                    <a:lstStyle/>
                    <a:p>
                      <a:r>
                        <a:rPr lang="da-DK" sz="2600" dirty="0"/>
                        <a:t>Bustransport</a:t>
                      </a:r>
                    </a:p>
                  </a:txBody>
                  <a:tcPr marL="130048" marR="130048" marT="65024" marB="65024"/>
                </a:tc>
                <a:tc>
                  <a:txBody>
                    <a:bodyPr/>
                    <a:lstStyle/>
                    <a:p>
                      <a:r>
                        <a:rPr lang="da-DK" sz="2600" dirty="0"/>
                        <a:t>Ca. 1550 </a:t>
                      </a:r>
                    </a:p>
                  </a:txBody>
                  <a:tcPr marL="130048" marR="130048" marT="65024" marB="6502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7417">
                <a:tc>
                  <a:txBody>
                    <a:bodyPr/>
                    <a:lstStyle/>
                    <a:p>
                      <a:r>
                        <a:rPr lang="da-DK" sz="2600" dirty="0"/>
                        <a:t>Lejr</a:t>
                      </a:r>
                    </a:p>
                  </a:txBody>
                  <a:tcPr marL="130048" marR="130048" marT="65024" marB="65024"/>
                </a:tc>
                <a:tc>
                  <a:txBody>
                    <a:bodyPr/>
                    <a:lstStyle/>
                    <a:p>
                      <a:r>
                        <a:rPr lang="da-DK" sz="2600" dirty="0"/>
                        <a:t>465</a:t>
                      </a:r>
                    </a:p>
                  </a:txBody>
                  <a:tcPr marL="130048" marR="130048" marT="65024" marB="6502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7417">
                <a:tc>
                  <a:txBody>
                    <a:bodyPr/>
                    <a:lstStyle/>
                    <a:p>
                      <a:r>
                        <a:rPr lang="da-DK" sz="2600" dirty="0"/>
                        <a:t>Mad</a:t>
                      </a:r>
                    </a:p>
                  </a:txBody>
                  <a:tcPr marL="130048" marR="130048" marT="65024" marB="65024"/>
                </a:tc>
                <a:tc>
                  <a:txBody>
                    <a:bodyPr/>
                    <a:lstStyle/>
                    <a:p>
                      <a:r>
                        <a:rPr lang="da-DK" sz="2600"/>
                        <a:t>350</a:t>
                      </a:r>
                      <a:endParaRPr lang="da-DK" sz="2600" dirty="0"/>
                    </a:p>
                  </a:txBody>
                  <a:tcPr marL="130048" marR="130048" marT="65024" marB="6502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7417">
                <a:tc>
                  <a:txBody>
                    <a:bodyPr/>
                    <a:lstStyle/>
                    <a:p>
                      <a:r>
                        <a:rPr lang="da-DK" sz="2600" dirty="0"/>
                        <a:t>Ture</a:t>
                      </a:r>
                    </a:p>
                  </a:txBody>
                  <a:tcPr marL="130048" marR="130048" marT="65024" marB="65024"/>
                </a:tc>
                <a:tc>
                  <a:txBody>
                    <a:bodyPr/>
                    <a:lstStyle/>
                    <a:p>
                      <a:r>
                        <a:rPr lang="da-DK" sz="2600" dirty="0"/>
                        <a:t>400</a:t>
                      </a:r>
                    </a:p>
                  </a:txBody>
                  <a:tcPr marL="130048" marR="130048" marT="65024" marB="6502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7417">
                <a:tc>
                  <a:txBody>
                    <a:bodyPr/>
                    <a:lstStyle/>
                    <a:p>
                      <a:r>
                        <a:rPr lang="da-DK" sz="2600" dirty="0"/>
                        <a:t>Udvalg</a:t>
                      </a:r>
                    </a:p>
                  </a:txBody>
                  <a:tcPr marL="130048" marR="130048" marT="65024" marB="65024"/>
                </a:tc>
                <a:tc>
                  <a:txBody>
                    <a:bodyPr/>
                    <a:lstStyle/>
                    <a:p>
                      <a:r>
                        <a:rPr lang="da-DK" sz="2600" dirty="0"/>
                        <a:t>10</a:t>
                      </a:r>
                    </a:p>
                  </a:txBody>
                  <a:tcPr marL="130048" marR="130048" marT="65024" marB="6502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7417">
                <a:tc>
                  <a:txBody>
                    <a:bodyPr/>
                    <a:lstStyle/>
                    <a:p>
                      <a:r>
                        <a:rPr lang="da-DK" sz="2600" dirty="0"/>
                        <a:t>Administration</a:t>
                      </a:r>
                    </a:p>
                  </a:txBody>
                  <a:tcPr marL="130048" marR="130048" marT="65024" marB="65024"/>
                </a:tc>
                <a:tc>
                  <a:txBody>
                    <a:bodyPr/>
                    <a:lstStyle/>
                    <a:p>
                      <a:r>
                        <a:rPr lang="da-DK" sz="2600" dirty="0"/>
                        <a:t>10</a:t>
                      </a:r>
                    </a:p>
                  </a:txBody>
                  <a:tcPr marL="130048" marR="130048" marT="65024" marB="6502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7417">
                <a:tc>
                  <a:txBody>
                    <a:bodyPr/>
                    <a:lstStyle/>
                    <a:p>
                      <a:r>
                        <a:rPr lang="da-DK" sz="2600" dirty="0"/>
                        <a:t>Diverse</a:t>
                      </a:r>
                    </a:p>
                  </a:txBody>
                  <a:tcPr marL="130048" marR="130048" marT="65024" marB="65024"/>
                </a:tc>
                <a:tc>
                  <a:txBody>
                    <a:bodyPr/>
                    <a:lstStyle/>
                    <a:p>
                      <a:r>
                        <a:rPr lang="da-DK" sz="2600" dirty="0"/>
                        <a:t>20</a:t>
                      </a:r>
                    </a:p>
                  </a:txBody>
                  <a:tcPr marL="130048" marR="130048" marT="65024" marB="65024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4" name="Bille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59" y="9058504"/>
            <a:ext cx="5321141" cy="574597"/>
          </a:xfrm>
          <a:prstGeom prst="rect">
            <a:avLst/>
          </a:prstGeom>
        </p:spPr>
      </p:pic>
      <p:sp>
        <p:nvSpPr>
          <p:cNvPr id="3" name="Tekstfelt 2">
            <a:extLst>
              <a:ext uri="{FF2B5EF4-FFF2-40B4-BE49-F238E27FC236}">
                <a16:creationId xmlns:a16="http://schemas.microsoft.com/office/drawing/2014/main" id="{24F4105F-034C-4D17-ACD1-732D0B99B424}"/>
              </a:ext>
            </a:extLst>
          </p:cNvPr>
          <p:cNvSpPr txBox="1"/>
          <p:nvPr/>
        </p:nvSpPr>
        <p:spPr>
          <a:xfrm>
            <a:off x="650240" y="7693551"/>
            <a:ext cx="11562637" cy="53347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a-DK" sz="2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**Der tages forbehold for hvordan vi kan strikke bustilbuddet sammen.  </a:t>
            </a: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A53C229A-0AE3-EB0B-9C42-BFEE0737D8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9232" y="0"/>
            <a:ext cx="2155568" cy="1248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128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DK" b="1" dirty="0"/>
              <a:t>15. december</a:t>
            </a:r>
            <a:r>
              <a:rPr lang="da-DK" dirty="0"/>
              <a:t>: Foreløbigt deltagerantal meldes på </a:t>
            </a:r>
            <a:r>
              <a:rPr lang="da-DK" b="1" dirty="0"/>
              <a:t>http://fdflandsdel6.dk/</a:t>
            </a:r>
            <a:endParaRPr lang="da-DK" dirty="0"/>
          </a:p>
          <a:p>
            <a:r>
              <a:rPr lang="da-DK" b="1" dirty="0"/>
              <a:t>1. marts: Tilmeldingsfrist</a:t>
            </a:r>
            <a:br>
              <a:rPr lang="da-DK" b="1" dirty="0"/>
            </a:br>
            <a:r>
              <a:rPr lang="da-DK" dirty="0"/>
              <a:t>(herefter pålægges gebyr på 200 kr. pr deltager frem mod 15.marts. Derefter er det </a:t>
            </a:r>
            <a:r>
              <a:rPr lang="da-DK" i="1" u="sng" dirty="0"/>
              <a:t>ikke muligt </a:t>
            </a:r>
            <a:r>
              <a:rPr lang="da-DK" dirty="0"/>
              <a:t>at tilmelde sig!)</a:t>
            </a:r>
          </a:p>
          <a:p>
            <a:r>
              <a:rPr lang="da-DK" b="1" dirty="0"/>
              <a:t>April – Maj kl. 19: Sidste infomøde på Lærkeskolen (holdledere)</a:t>
            </a:r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59" y="9058504"/>
            <a:ext cx="5321141" cy="574597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52500" y="651666"/>
            <a:ext cx="9243686" cy="2159000"/>
          </a:xfrm>
        </p:spPr>
        <p:txBody>
          <a:bodyPr>
            <a:normAutofit fontScale="90000"/>
          </a:bodyPr>
          <a:lstStyle/>
          <a:p>
            <a:r>
              <a:rPr lang="da-DK" dirty="0"/>
              <a:t>Tilmelding, info og deadlines</a:t>
            </a:r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19C83463-0000-2194-1D17-3A5224D4A5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49232" y="0"/>
            <a:ext cx="2155568" cy="1248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9277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9387E1-2944-452A-BC21-F944B5F46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Udvalg: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C0ED080-ED7D-4380-960E-FC2CFAD4FD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0" y="2705621"/>
            <a:ext cx="11099800" cy="5887233"/>
          </a:xfrm>
        </p:spPr>
        <p:txBody>
          <a:bodyPr>
            <a:normAutofit fontScale="77500" lnSpcReduction="20000"/>
          </a:bodyPr>
          <a:lstStyle/>
          <a:p>
            <a:pPr>
              <a:buFontTx/>
              <a:buChar char="-"/>
            </a:pPr>
            <a:r>
              <a:rPr lang="da-DK" dirty="0"/>
              <a:t>Lejrchef: Nicolei Beier </a:t>
            </a:r>
          </a:p>
          <a:p>
            <a:pPr>
              <a:buFontTx/>
              <a:buChar char="-"/>
            </a:pPr>
            <a:r>
              <a:rPr lang="da-DK" dirty="0"/>
              <a:t>Lejrudvalg: Mads Wermuth og </a:t>
            </a:r>
            <a:r>
              <a:rPr lang="da-DK" dirty="0" err="1"/>
              <a:t>Anne-Lene</a:t>
            </a:r>
            <a:r>
              <a:rPr lang="da-DK" dirty="0"/>
              <a:t> Wermuth</a:t>
            </a:r>
          </a:p>
          <a:p>
            <a:pPr>
              <a:buFontTx/>
              <a:buChar char="-"/>
            </a:pPr>
            <a:r>
              <a:rPr lang="da-DK" dirty="0"/>
              <a:t>Mad ansvarlig: Erik Hansen og Josephine Young</a:t>
            </a:r>
          </a:p>
          <a:p>
            <a:pPr>
              <a:buFontTx/>
              <a:buChar char="-"/>
            </a:pPr>
            <a:r>
              <a:rPr lang="da-DK" dirty="0"/>
              <a:t>Indbydelse og PR: Simon </a:t>
            </a:r>
            <a:r>
              <a:rPr lang="da-DK" dirty="0" err="1"/>
              <a:t>Fauerskov</a:t>
            </a:r>
            <a:endParaRPr lang="da-DK" dirty="0"/>
          </a:p>
          <a:p>
            <a:pPr>
              <a:buFontTx/>
              <a:buChar char="-"/>
            </a:pPr>
            <a:r>
              <a:rPr lang="da-DK" dirty="0"/>
              <a:t>Kulturelle og Vandre/Adventure ture: Lejrudvalget (indtil nu)</a:t>
            </a:r>
          </a:p>
          <a:p>
            <a:pPr>
              <a:buFontTx/>
              <a:buChar char="-"/>
            </a:pPr>
            <a:r>
              <a:rPr lang="da-DK" dirty="0"/>
              <a:t>Lejrbål: Mangler udvalg</a:t>
            </a:r>
          </a:p>
          <a:p>
            <a:pPr>
              <a:buFontTx/>
              <a:buChar char="-"/>
            </a:pPr>
            <a:r>
              <a:rPr lang="da-DK" dirty="0"/>
              <a:t>Senior/Ledertelt: Simon </a:t>
            </a:r>
            <a:r>
              <a:rPr lang="da-DK" dirty="0" err="1"/>
              <a:t>Fauerskov</a:t>
            </a:r>
            <a:endParaRPr lang="da-DK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FE9BBB8E-CDBF-672B-0847-24848BA9B3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9232" y="0"/>
            <a:ext cx="2155568" cy="1248742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62D88A5A-BBAE-4A8E-63D8-121054868F0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59" y="9058504"/>
            <a:ext cx="5321141" cy="574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4146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52500" y="1108379"/>
            <a:ext cx="11099800" cy="2159000"/>
          </a:xfrm>
        </p:spPr>
        <p:txBody>
          <a:bodyPr>
            <a:normAutofit/>
          </a:bodyPr>
          <a:lstStyle/>
          <a:p>
            <a:r>
              <a:rPr lang="da-DK" dirty="0"/>
              <a:t>Hvor kan vi se det igen?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952500" y="3745282"/>
            <a:ext cx="11099800" cy="2993721"/>
          </a:xfrm>
        </p:spPr>
        <p:txBody>
          <a:bodyPr>
            <a:normAutofit/>
          </a:bodyPr>
          <a:lstStyle/>
          <a:p>
            <a:r>
              <a:rPr lang="da-DK" sz="6000" b="1" dirty="0"/>
              <a:t>http://fdflandsdel6.dk/</a:t>
            </a:r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59" y="9058504"/>
            <a:ext cx="5321141" cy="574597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55CED234-D65B-5C88-3564-EF55260325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49232" y="0"/>
            <a:ext cx="2155568" cy="1248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901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0000"/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2629" y="3313380"/>
            <a:ext cx="10464800" cy="3302000"/>
          </a:xfrm>
        </p:spPr>
        <p:txBody>
          <a:bodyPr/>
          <a:lstStyle/>
          <a:p>
            <a:r>
              <a:rPr lang="da-DK" dirty="0" err="1"/>
              <a:t>Igls</a:t>
            </a:r>
            <a:r>
              <a:rPr lang="da-DK" dirty="0"/>
              <a:t> 2024</a:t>
            </a:r>
            <a:br>
              <a:rPr lang="da-DK" dirty="0"/>
            </a:br>
            <a:r>
              <a:rPr lang="da-DK" dirty="0"/>
              <a:t>5.-13. Juli</a:t>
            </a:r>
          </a:p>
        </p:txBody>
      </p:sp>
    </p:spTree>
    <p:extLst>
      <p:ext uri="{BB962C8B-B14F-4D97-AF65-F5344CB8AC3E}">
        <p14:creationId xmlns:p14="http://schemas.microsoft.com/office/powerpoint/2010/main" val="479347819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2CC51E-C8FA-46AD-83AE-75E5DCC1F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0000" y="3071846"/>
            <a:ext cx="10464800" cy="5871737"/>
          </a:xfrm>
        </p:spPr>
        <p:txBody>
          <a:bodyPr>
            <a:normAutofit/>
          </a:bodyPr>
          <a:lstStyle/>
          <a:p>
            <a:pPr algn="l"/>
            <a:r>
              <a:rPr lang="da-DK" altLang="da-DK" sz="2900" dirty="0"/>
              <a:t>- deltagerne skal opleve FDF på en ny måde</a:t>
            </a:r>
            <a:br>
              <a:rPr lang="da-DK" altLang="da-DK" sz="2900" dirty="0"/>
            </a:br>
            <a:br>
              <a:rPr lang="da-DK" altLang="da-DK" sz="2900" dirty="0"/>
            </a:br>
            <a:r>
              <a:rPr lang="da-DK" altLang="da-DK" sz="2900" dirty="0"/>
              <a:t>- deltagerne skal opleve en stor og fleksibel lejr i landsdel 6</a:t>
            </a:r>
            <a:br>
              <a:rPr lang="da-DK" altLang="da-DK" sz="2900" dirty="0"/>
            </a:br>
            <a:br>
              <a:rPr lang="da-DK" altLang="da-DK" sz="2900" dirty="0"/>
            </a:br>
            <a:r>
              <a:rPr lang="da-DK" altLang="da-DK" sz="2900" dirty="0"/>
              <a:t>- oplevelser i en anderledes natur og kultur</a:t>
            </a:r>
            <a:br>
              <a:rPr lang="da-DK" altLang="da-DK" sz="2900" dirty="0"/>
            </a:br>
            <a:br>
              <a:rPr lang="da-DK" altLang="da-DK" sz="2900" dirty="0"/>
            </a:br>
            <a:r>
              <a:rPr lang="da-DK" altLang="da-DK" sz="2900" dirty="0"/>
              <a:t>- deltagerne møder udfordringer i fremmede omgivelser</a:t>
            </a:r>
            <a:br>
              <a:rPr lang="da-DK" altLang="da-DK" sz="2900" dirty="0"/>
            </a:br>
            <a:br>
              <a:rPr lang="da-DK" altLang="da-DK" sz="2900" dirty="0"/>
            </a:br>
            <a:r>
              <a:rPr lang="da-DK" altLang="da-DK" sz="2900" dirty="0"/>
              <a:t>- fællesskab i landsdel 6, der rækker længere end en uge i 2024</a:t>
            </a:r>
            <a:br>
              <a:rPr lang="da-DK" altLang="da-DK" sz="2900" dirty="0"/>
            </a:br>
            <a:endParaRPr lang="da-DK" sz="2900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83976503-B262-4573-B0CB-947BB179E4B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59" y="9058504"/>
            <a:ext cx="5321141" cy="574597"/>
          </a:xfrm>
          <a:prstGeom prst="rect">
            <a:avLst/>
          </a:prstGeom>
        </p:spPr>
      </p:pic>
      <p:sp>
        <p:nvSpPr>
          <p:cNvPr id="6" name="Tekstfelt 5">
            <a:extLst>
              <a:ext uri="{FF2B5EF4-FFF2-40B4-BE49-F238E27FC236}">
                <a16:creationId xmlns:a16="http://schemas.microsoft.com/office/drawing/2014/main" id="{E94B100B-489C-450F-8E2E-5E30D4A43415}"/>
              </a:ext>
            </a:extLst>
          </p:cNvPr>
          <p:cNvSpPr txBox="1"/>
          <p:nvPr/>
        </p:nvSpPr>
        <p:spPr>
          <a:xfrm>
            <a:off x="1270000" y="1738148"/>
            <a:ext cx="10241419" cy="133369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a-DK" sz="8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Målsætning:</a:t>
            </a:r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72CCFB62-AD1A-381F-2613-FE5B81418D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9232" y="0"/>
            <a:ext cx="2155568" cy="1248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1101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Dato</a:t>
            </a:r>
          </a:p>
        </p:txBody>
      </p:sp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Afrejse DK: 5.juli 2024 (om eftermiddagen)</a:t>
            </a:r>
          </a:p>
          <a:p>
            <a:r>
              <a:rPr lang="da-DK" dirty="0"/>
              <a:t>Ankomst DK: 13.juli 2024 (omkring middagstid)</a:t>
            </a:r>
          </a:p>
          <a:p>
            <a:r>
              <a:rPr lang="da-DK" dirty="0"/>
              <a:t>Deltagerne samles op af busser på udvalgte opsamlingssteder – og leveres samme steder igen</a:t>
            </a:r>
          </a:p>
          <a:p>
            <a:endParaRPr lang="da-DK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59" y="9058504"/>
            <a:ext cx="5321141" cy="574597"/>
          </a:xfrm>
          <a:prstGeom prst="rect">
            <a:avLst/>
          </a:prstGeo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2DC61120-FC73-2925-1612-B97B1DD72D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9232" y="0"/>
            <a:ext cx="2155568" cy="1248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720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8619" y="444500"/>
            <a:ext cx="11513681" cy="2159000"/>
          </a:xfrm>
        </p:spPr>
        <p:txBody>
          <a:bodyPr>
            <a:normAutofit fontScale="90000"/>
          </a:bodyPr>
          <a:lstStyle/>
          <a:p>
            <a:r>
              <a:rPr lang="da-DK" dirty="0"/>
              <a:t>Tidligere ture til Østrig (</a:t>
            </a:r>
            <a:r>
              <a:rPr lang="da-DK" dirty="0" err="1"/>
              <a:t>Igls</a:t>
            </a:r>
            <a:r>
              <a:rPr lang="da-DK" dirty="0"/>
              <a:t>)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4 gange tidligere (2007-2010-2013-2018)</a:t>
            </a:r>
          </a:p>
          <a:p>
            <a:r>
              <a:rPr lang="da-DK" dirty="0"/>
              <a:t>300-400 deltagere</a:t>
            </a:r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59" y="9058504"/>
            <a:ext cx="5321141" cy="574597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5E8F35FE-BF21-C46E-962A-7009BCDEB0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9232" y="0"/>
            <a:ext cx="2155568" cy="1248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8881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9C713B-335D-443A-896F-4F4E17FB6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Tidsplan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0B6C049-EF41-4E4E-8D18-20077B21A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500" y="2603500"/>
            <a:ext cx="11636158" cy="6286500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da-DK" altLang="da-DK" sz="2800" dirty="0"/>
              <a:t>1. December		Forhåndstilmelding fra kredsene med holdleder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da-DK" altLang="da-DK" sz="2800" dirty="0"/>
              <a:t>15. Januar 			Indbydelse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da-DK" altLang="da-DK" sz="2800" dirty="0"/>
              <a:t>1. Marts				Ordinær tilmelding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da-DK" altLang="da-DK" sz="2800" dirty="0"/>
              <a:t>15. Marts  			Sidste chance + 200 </a:t>
            </a:r>
            <a:r>
              <a:rPr lang="da-DK" altLang="da-DK" sz="2800" dirty="0" err="1"/>
              <a:t>kr</a:t>
            </a:r>
            <a:r>
              <a:rPr lang="da-DK" altLang="da-DK" sz="2800" dirty="0"/>
              <a:t> ved tilmelding mellem 1. 							-15. Marts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da-DK" altLang="da-DK" sz="2800" dirty="0"/>
              <a:t>13. juli				Afrejse fra Danmark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da-DK" altLang="da-DK" sz="2800" dirty="0"/>
              <a:t> 21. juli				Hjemkomst</a:t>
            </a:r>
            <a:endParaRPr lang="da-DK" sz="2800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E9127B10-3A36-47A8-B198-6F0C836528D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59" y="9058504"/>
            <a:ext cx="5321141" cy="574597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0DF9D2FB-8662-6BA3-1FFE-8DD4F87297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9232" y="0"/>
            <a:ext cx="2155568" cy="1248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60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En typisk dag i lejren</a:t>
            </a:r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59" y="9058504"/>
            <a:ext cx="5321141" cy="574597"/>
          </a:xfrm>
          <a:prstGeom prst="rect">
            <a:avLst/>
          </a:prstGeom>
        </p:spPr>
      </p:pic>
      <p:sp>
        <p:nvSpPr>
          <p:cNvPr id="7" name="Tekstfelt 6">
            <a:extLst>
              <a:ext uri="{FF2B5EF4-FFF2-40B4-BE49-F238E27FC236}">
                <a16:creationId xmlns:a16="http://schemas.microsoft.com/office/drawing/2014/main" id="{84F813D8-2383-4028-9262-3737F70DC77F}"/>
              </a:ext>
            </a:extLst>
          </p:cNvPr>
          <p:cNvSpPr txBox="1"/>
          <p:nvPr/>
        </p:nvSpPr>
        <p:spPr>
          <a:xfrm>
            <a:off x="663879" y="2754224"/>
            <a:ext cx="11786992" cy="50885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a-DK" sz="3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Morgenvækning</a:t>
            </a:r>
          </a:p>
          <a:p>
            <a:pPr marL="0" marR="0" indent="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a-DK" dirty="0"/>
              <a:t>Morgenmad og madpakker</a:t>
            </a:r>
          </a:p>
          <a:p>
            <a:pPr marL="0" marR="0" indent="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a-DK" dirty="0"/>
              <a:t>Ture</a:t>
            </a:r>
          </a:p>
          <a:p>
            <a:pPr marL="0" marR="0" indent="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a-DK" sz="3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Madudlevering til aftensmad</a:t>
            </a:r>
          </a:p>
          <a:p>
            <a:pPr marL="0" marR="0" indent="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a-DK" dirty="0"/>
              <a:t>Aftensmad i lejren</a:t>
            </a:r>
          </a:p>
          <a:p>
            <a:pPr marL="0" marR="0" indent="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a-DK" sz="3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Holdledermøde</a:t>
            </a:r>
          </a:p>
          <a:p>
            <a:pPr marL="0" marR="0" indent="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a-DK" dirty="0"/>
              <a:t>Lejrbål</a:t>
            </a:r>
          </a:p>
          <a:p>
            <a:pPr marL="0" marR="0" indent="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da-DK" sz="3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Aftenandagt</a:t>
            </a:r>
          </a:p>
          <a:p>
            <a:pPr marL="0" marR="0" indent="0" algn="l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da-DK" dirty="0"/>
              <a:t>Aftenkaffe (nogle gange aktiviteter for seniorer og </a:t>
            </a:r>
            <a:r>
              <a:rPr lang="da-DK" dirty="0" err="1"/>
              <a:t>lederer</a:t>
            </a:r>
            <a:r>
              <a:rPr lang="da-DK" dirty="0"/>
              <a:t>)</a:t>
            </a:r>
            <a:endParaRPr kumimoji="0" lang="da-DK" sz="3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pic>
        <p:nvPicPr>
          <p:cNvPr id="3" name="Billede 2">
            <a:extLst>
              <a:ext uri="{FF2B5EF4-FFF2-40B4-BE49-F238E27FC236}">
                <a16:creationId xmlns:a16="http://schemas.microsoft.com/office/drawing/2014/main" id="{564EF493-28DC-88F1-A08B-F9FECDD670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9232" y="0"/>
            <a:ext cx="2155568" cy="1248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2879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Forplejning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da-DK" altLang="da-DK" sz="2800" dirty="0"/>
              <a:t> Mad fra lørdag morgen til hjemkomsten lørdagen efter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§"/>
            </a:pPr>
            <a:r>
              <a:rPr lang="da-DK" altLang="da-DK" sz="2800" dirty="0"/>
              <a:t> Ingen opbevaring af mad på pladsen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da-DK" altLang="da-DK" sz="2000" dirty="0"/>
              <a:t>Morgenmad – udleveres om morgenen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da-DK" altLang="da-DK" sz="2000" dirty="0"/>
              <a:t>Frokost – udleveres om morgenen – deltagerne laver selv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da-DK" altLang="da-DK" sz="2000" dirty="0"/>
              <a:t>Aftensmad – udleveres sammen med opskrifter ved hjemkomst fra turene</a:t>
            </a:r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59" y="9038626"/>
            <a:ext cx="5321141" cy="574597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E1A07703-09EA-5E40-0AC4-59B46EFB18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9232" y="0"/>
            <a:ext cx="2155568" cy="1248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643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>
            <a:spLocks noGrp="1"/>
          </p:cNvSpPr>
          <p:nvPr>
            <p:ph type="ctrTitle"/>
          </p:nvPr>
        </p:nvSpPr>
        <p:spPr>
          <a:xfrm>
            <a:off x="901700" y="444500"/>
            <a:ext cx="10776893" cy="1488803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5000">
                <a:latin typeface="PT Sans"/>
                <a:ea typeface="PT Sans"/>
                <a:cs typeface="PT Sans"/>
                <a:sym typeface="PT Sans"/>
              </a:defRPr>
            </a:lvl1pPr>
          </a:lstStyle>
          <a:p>
            <a:pPr algn="ctr"/>
            <a:r>
              <a:rPr lang="da-DK" sz="6600" dirty="0">
                <a:latin typeface="+mj-lt"/>
              </a:rPr>
              <a:t>Ture</a:t>
            </a:r>
            <a:endParaRPr sz="6600" dirty="0">
              <a:latin typeface="+mj-lt"/>
            </a:endParaRPr>
          </a:p>
        </p:txBody>
      </p:sp>
      <p:sp>
        <p:nvSpPr>
          <p:cNvPr id="120" name="Shape 120"/>
          <p:cNvSpPr>
            <a:spLocks noGrp="1"/>
          </p:cNvSpPr>
          <p:nvPr>
            <p:ph type="subTitle" sz="half" idx="1"/>
          </p:nvPr>
        </p:nvSpPr>
        <p:spPr>
          <a:xfrm>
            <a:off x="979189" y="1933303"/>
            <a:ext cx="11503225" cy="6709655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l">
              <a:buSzPct val="75000"/>
              <a:defRPr sz="3000">
                <a:latin typeface="PT Sans"/>
                <a:ea typeface="PT Sans"/>
                <a:cs typeface="PT Sans"/>
                <a:sym typeface="PT Sans"/>
              </a:defRPr>
            </a:pPr>
            <a:r>
              <a:rPr lang="da-DK" sz="3600" dirty="0">
                <a:latin typeface="PT Sans"/>
              </a:rPr>
              <a:t>Vælges fra dag til dag</a:t>
            </a:r>
          </a:p>
          <a:p>
            <a:pPr algn="l">
              <a:buSzPct val="75000"/>
              <a:defRPr sz="3000">
                <a:latin typeface="PT Sans"/>
                <a:ea typeface="PT Sans"/>
                <a:cs typeface="PT Sans"/>
                <a:sym typeface="PT Sans"/>
              </a:defRPr>
            </a:pPr>
            <a:endParaRPr lang="da-DK" sz="3600" dirty="0">
              <a:latin typeface="PT Sans"/>
            </a:endParaRPr>
          </a:p>
          <a:p>
            <a:pPr algn="l">
              <a:buSzPct val="75000"/>
              <a:defRPr sz="3000">
                <a:latin typeface="PT Sans"/>
                <a:ea typeface="PT Sans"/>
                <a:cs typeface="PT Sans"/>
                <a:sym typeface="PT Sans"/>
              </a:defRPr>
            </a:pPr>
            <a:r>
              <a:rPr lang="da-DK" sz="3600" dirty="0">
                <a:latin typeface="PT Sans"/>
              </a:rPr>
              <a:t>To typer af ture:</a:t>
            </a:r>
          </a:p>
          <a:p>
            <a:pPr algn="l">
              <a:buSzPct val="75000"/>
              <a:defRPr sz="3000">
                <a:latin typeface="PT Sans"/>
                <a:ea typeface="PT Sans"/>
                <a:cs typeface="PT Sans"/>
                <a:sym typeface="PT Sans"/>
              </a:defRPr>
            </a:pPr>
            <a:endParaRPr lang="da-DK" sz="3600" dirty="0">
              <a:latin typeface="PT Sans"/>
            </a:endParaRPr>
          </a:p>
          <a:p>
            <a:pPr algn="l">
              <a:buSzPct val="75000"/>
              <a:defRPr sz="3000">
                <a:latin typeface="PT Sans"/>
                <a:ea typeface="PT Sans"/>
                <a:cs typeface="PT Sans"/>
                <a:sym typeface="PT Sans"/>
              </a:defRPr>
            </a:pPr>
            <a:r>
              <a:rPr lang="da-DK" sz="3600" dirty="0">
                <a:latin typeface="PT Sans"/>
              </a:rPr>
              <a:t>	- Adventureudvalg</a:t>
            </a:r>
          </a:p>
          <a:p>
            <a:pPr algn="l">
              <a:buSzPct val="75000"/>
              <a:defRPr sz="3000">
                <a:latin typeface="PT Sans"/>
                <a:ea typeface="PT Sans"/>
                <a:cs typeface="PT Sans"/>
                <a:sym typeface="PT Sans"/>
              </a:defRPr>
            </a:pPr>
            <a:r>
              <a:rPr lang="da-DK" sz="3600" dirty="0">
                <a:latin typeface="PT Sans"/>
              </a:rPr>
              <a:t>		- Vandre og (Alpeture)</a:t>
            </a:r>
          </a:p>
          <a:p>
            <a:pPr algn="l">
              <a:buSzPct val="75000"/>
              <a:defRPr sz="3000">
                <a:latin typeface="PT Sans"/>
                <a:ea typeface="PT Sans"/>
                <a:cs typeface="PT Sans"/>
                <a:sym typeface="PT Sans"/>
              </a:defRPr>
            </a:pPr>
            <a:r>
              <a:rPr lang="da-DK" sz="3600" dirty="0">
                <a:latin typeface="PT Sans"/>
              </a:rPr>
              <a:t>		- Klatring</a:t>
            </a:r>
          </a:p>
          <a:p>
            <a:pPr algn="l">
              <a:buSzPct val="75000"/>
              <a:defRPr sz="3000">
                <a:latin typeface="PT Sans"/>
                <a:ea typeface="PT Sans"/>
                <a:cs typeface="PT Sans"/>
                <a:sym typeface="PT Sans"/>
              </a:defRPr>
            </a:pPr>
            <a:endParaRPr lang="da-DK" sz="3600" dirty="0">
              <a:latin typeface="PT Sans"/>
            </a:endParaRPr>
          </a:p>
          <a:p>
            <a:pPr algn="l">
              <a:buSzPct val="75000"/>
              <a:defRPr sz="3000">
                <a:latin typeface="PT Sans"/>
                <a:ea typeface="PT Sans"/>
                <a:cs typeface="PT Sans"/>
                <a:sym typeface="PT Sans"/>
              </a:defRPr>
            </a:pPr>
            <a:r>
              <a:rPr lang="da-DK" sz="3600" dirty="0">
                <a:latin typeface="PT Sans"/>
              </a:rPr>
              <a:t>	- Kulturelle ture </a:t>
            </a:r>
          </a:p>
          <a:p>
            <a:pPr algn="l">
              <a:buSzPct val="75000"/>
              <a:defRPr sz="3000">
                <a:latin typeface="PT Sans"/>
                <a:ea typeface="PT Sans"/>
                <a:cs typeface="PT Sans"/>
                <a:sym typeface="PT Sans"/>
              </a:defRPr>
            </a:pPr>
            <a:r>
              <a:rPr lang="da-DK" sz="3600" dirty="0"/>
              <a:t>		- Tur i by/outlet</a:t>
            </a:r>
          </a:p>
          <a:p>
            <a:pPr algn="l">
              <a:buSzPct val="75000"/>
              <a:defRPr sz="3000">
                <a:latin typeface="PT Sans"/>
                <a:ea typeface="PT Sans"/>
                <a:cs typeface="PT Sans"/>
                <a:sym typeface="PT Sans"/>
              </a:defRPr>
            </a:pPr>
            <a:r>
              <a:rPr lang="da-DK" sz="3600" dirty="0"/>
              <a:t>		- Kulturelle oplevelser</a:t>
            </a:r>
          </a:p>
        </p:txBody>
      </p:sp>
      <p:pic>
        <p:nvPicPr>
          <p:cNvPr id="2" name="Billed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159" y="9058504"/>
            <a:ext cx="5321141" cy="574597"/>
          </a:xfrm>
          <a:prstGeom prst="rect">
            <a:avLst/>
          </a:prstGeom>
        </p:spPr>
      </p:pic>
      <p:pic>
        <p:nvPicPr>
          <p:cNvPr id="3" name="Billede 2">
            <a:extLst>
              <a:ext uri="{FF2B5EF4-FFF2-40B4-BE49-F238E27FC236}">
                <a16:creationId xmlns:a16="http://schemas.microsoft.com/office/drawing/2014/main" id="{18B97D46-C6ED-D155-7C3C-ABE83FC4C7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49232" y="0"/>
            <a:ext cx="2155568" cy="1248742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6289</TotalTime>
  <Words>652</Words>
  <Application>Microsoft Office PowerPoint</Application>
  <PresentationFormat>Brugerdefineret</PresentationFormat>
  <Paragraphs>94</Paragraphs>
  <Slides>16</Slides>
  <Notes>3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16</vt:i4>
      </vt:variant>
    </vt:vector>
  </HeadingPairs>
  <TitlesOfParts>
    <vt:vector size="22" baseType="lpstr">
      <vt:lpstr>Helvetica</vt:lpstr>
      <vt:lpstr>Helvetica Light</vt:lpstr>
      <vt:lpstr>Helvetica Neue</vt:lpstr>
      <vt:lpstr>PT Sans</vt:lpstr>
      <vt:lpstr>Wingdings</vt:lpstr>
      <vt:lpstr>White</vt:lpstr>
      <vt:lpstr>PowerPoint-præsentation</vt:lpstr>
      <vt:lpstr>Igls 2024 5.-13. Juli</vt:lpstr>
      <vt:lpstr>- deltagerne skal opleve FDF på en ny måde  - deltagerne skal opleve en stor og fleksibel lejr i landsdel 6  - oplevelser i en anderledes natur og kultur  - deltagerne møder udfordringer i fremmede omgivelser  - fællesskab i landsdel 6, der rækker længere end en uge i 2024 </vt:lpstr>
      <vt:lpstr>Dato</vt:lpstr>
      <vt:lpstr>Tidligere ture til Østrig (Igls)</vt:lpstr>
      <vt:lpstr>Tidsplan</vt:lpstr>
      <vt:lpstr>En typisk dag i lejren</vt:lpstr>
      <vt:lpstr>Forplejning</vt:lpstr>
      <vt:lpstr>Ture</vt:lpstr>
      <vt:lpstr>Mange forskellige typer af ture  -Kulturelle ture og oplevelser  -Action oplevelser  -Kirkebesøg  -Kontakt til østrigske spejdergrupper  -Lanser See med mulighed for badning  -Vandretur i alperne med overnatning i hytte (Være opmærksom på at  det koster på ledersiden i lejren)  -Toptur til Patscherkofel  -Gåtur med udsigt over Europabroen  -Tur til Innsbruck  -Alpen Zoo  -Sølvminen i Schwaz  -Hall in Tirol  -Stubaier-gletsjer  -Hochseilgarten Waldseil  -Rodelbahn Og meget meget andet </vt:lpstr>
      <vt:lpstr>Lejrform</vt:lpstr>
      <vt:lpstr>Lejrpladsen</vt:lpstr>
      <vt:lpstr>Økonomi</vt:lpstr>
      <vt:lpstr>Tilmelding, info og deadlines</vt:lpstr>
      <vt:lpstr>Udvalg:</vt:lpstr>
      <vt:lpstr>Hvor kan vi se det igen?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Overskrift overskrift overskrift overskrift overskrift overskrift overskrift</dc:title>
  <dc:creator>Nicolei Beier</dc:creator>
  <cp:lastModifiedBy>Nicolei Beier</cp:lastModifiedBy>
  <cp:revision>53</cp:revision>
  <dcterms:modified xsi:type="dcterms:W3CDTF">2023-09-05T06:53:07Z</dcterms:modified>
</cp:coreProperties>
</file>